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489" r:id="rId3"/>
    <p:sldId id="487" r:id="rId4"/>
    <p:sldId id="455" r:id="rId5"/>
    <p:sldId id="461" r:id="rId6"/>
    <p:sldId id="524" r:id="rId7"/>
    <p:sldId id="525" r:id="rId8"/>
    <p:sldId id="460" r:id="rId9"/>
    <p:sldId id="416" r:id="rId10"/>
    <p:sldId id="490" r:id="rId11"/>
    <p:sldId id="364" r:id="rId12"/>
    <p:sldId id="363" r:id="rId13"/>
    <p:sldId id="479" r:id="rId14"/>
    <p:sldId id="385" r:id="rId15"/>
    <p:sldId id="540" r:id="rId16"/>
    <p:sldId id="542" r:id="rId17"/>
    <p:sldId id="464" r:id="rId18"/>
    <p:sldId id="456" r:id="rId19"/>
    <p:sldId id="457" r:id="rId20"/>
    <p:sldId id="458" r:id="rId21"/>
    <p:sldId id="478" r:id="rId22"/>
    <p:sldId id="467" r:id="rId23"/>
    <p:sldId id="261" r:id="rId24"/>
    <p:sldId id="262" r:id="rId25"/>
    <p:sldId id="263" r:id="rId26"/>
    <p:sldId id="498" r:id="rId27"/>
    <p:sldId id="264" r:id="rId28"/>
    <p:sldId id="277" r:id="rId29"/>
    <p:sldId id="278" r:id="rId30"/>
    <p:sldId id="279" r:id="rId31"/>
    <p:sldId id="280" r:id="rId32"/>
    <p:sldId id="281" r:id="rId33"/>
    <p:sldId id="541" r:id="rId34"/>
    <p:sldId id="285" r:id="rId35"/>
    <p:sldId id="274" r:id="rId36"/>
    <p:sldId id="529" r:id="rId37"/>
    <p:sldId id="383" r:id="rId38"/>
    <p:sldId id="381" r:id="rId39"/>
    <p:sldId id="384" r:id="rId40"/>
    <p:sldId id="518" r:id="rId41"/>
    <p:sldId id="283" r:id="rId42"/>
    <p:sldId id="286" r:id="rId43"/>
    <p:sldId id="533" r:id="rId44"/>
    <p:sldId id="507" r:id="rId45"/>
    <p:sldId id="534" r:id="rId46"/>
    <p:sldId id="358" r:id="rId47"/>
    <p:sldId id="497" r:id="rId48"/>
    <p:sldId id="362" r:id="rId49"/>
    <p:sldId id="360" r:id="rId50"/>
    <p:sldId id="359" r:id="rId51"/>
    <p:sldId id="521" r:id="rId52"/>
    <p:sldId id="522" r:id="rId53"/>
    <p:sldId id="527" r:id="rId54"/>
    <p:sldId id="528" r:id="rId55"/>
    <p:sldId id="530" r:id="rId56"/>
    <p:sldId id="532" r:id="rId57"/>
    <p:sldId id="526" r:id="rId58"/>
    <p:sldId id="516" r:id="rId59"/>
    <p:sldId id="515" r:id="rId60"/>
    <p:sldId id="531" r:id="rId61"/>
    <p:sldId id="405" r:id="rId62"/>
    <p:sldId id="406" r:id="rId63"/>
    <p:sldId id="407" r:id="rId64"/>
    <p:sldId id="517" r:id="rId65"/>
    <p:sldId id="483" r:id="rId66"/>
    <p:sldId id="508" r:id="rId67"/>
    <p:sldId id="511" r:id="rId68"/>
    <p:sldId id="523" r:id="rId69"/>
    <p:sldId id="510" r:id="rId70"/>
    <p:sldId id="492" r:id="rId71"/>
    <p:sldId id="463" r:id="rId72"/>
    <p:sldId id="462" r:id="rId73"/>
    <p:sldId id="519" r:id="rId74"/>
    <p:sldId id="499" r:id="rId75"/>
    <p:sldId id="303" r:id="rId76"/>
    <p:sldId id="305" r:id="rId77"/>
    <p:sldId id="306" r:id="rId78"/>
    <p:sldId id="310" r:id="rId79"/>
    <p:sldId id="500" r:id="rId80"/>
    <p:sldId id="470" r:id="rId81"/>
    <p:sldId id="506" r:id="rId82"/>
    <p:sldId id="409" r:id="rId83"/>
    <p:sldId id="469" r:id="rId84"/>
    <p:sldId id="471" r:id="rId85"/>
    <p:sldId id="493" r:id="rId86"/>
    <p:sldId id="410" r:id="rId87"/>
    <p:sldId id="396" r:id="rId88"/>
    <p:sldId id="394" r:id="rId89"/>
    <p:sldId id="466" r:id="rId90"/>
    <p:sldId id="465" r:id="rId91"/>
    <p:sldId id="535" r:id="rId92"/>
    <p:sldId id="536" r:id="rId93"/>
    <p:sldId id="537" r:id="rId94"/>
    <p:sldId id="538" r:id="rId95"/>
    <p:sldId id="539" r:id="rId96"/>
    <p:sldId id="419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0878" autoAdjust="0"/>
  </p:normalViewPr>
  <p:slideViewPr>
    <p:cSldViewPr>
      <p:cViewPr varScale="1">
        <p:scale>
          <a:sx n="106" d="100"/>
          <a:sy n="106" d="100"/>
        </p:scale>
        <p:origin x="21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7250EA-B265-4E9A-9EB6-D56FA46B62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507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5613A3-820F-4152-9341-BC1506A8D97B}" type="slidenum">
              <a:rPr lang="en-US"/>
              <a:pPr/>
              <a:t>28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7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3CADA-695D-4106-B03A-70C7E31DCEBD}" type="slidenum">
              <a:rPr lang="en-US"/>
              <a:pPr/>
              <a:t>29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2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8DA25-0443-473C-BD67-5E4965C7C001}" type="slidenum">
              <a:rPr lang="en-US"/>
              <a:pPr/>
              <a:t>30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4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56AF0-587D-4D9F-977E-26BC8F0C8AAB}" type="slidenum">
              <a:rPr lang="en-US"/>
              <a:pPr/>
              <a:t>31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90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03A61-2DD2-46ED-A02C-BB597D80AEE4}" type="slidenum">
              <a:rPr lang="en-US"/>
              <a:pPr/>
              <a:t>32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7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BCD5A-F09C-4448-8FF8-26D07C54BA3F}" type="slidenum">
              <a:rPr lang="en-US"/>
              <a:pPr/>
              <a:t>33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2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9028E-FFC2-4C09-8E40-7078FF63B6F5}" type="slidenum">
              <a:rPr lang="en-US"/>
              <a:pPr/>
              <a:t>41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5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15E84-918A-4FCD-A18F-A09F92A9E5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22010-5908-4B73-B14C-1DCEA69061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12B61-3E01-472C-9D5B-482D878244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91E5C-4FD2-4322-8CD3-E20C64C546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2F2F0-9A81-4727-A42A-17E37C1FE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650F4-98A3-4A9C-81F3-736FA80F27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0354-BAD7-462B-B8A7-F74B0E0F89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C15BE-EDF9-4CB7-8ABC-1C6DCAC5C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8444C-FAD3-4976-9E92-2599AD1528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625AD-B1F0-40C9-BCDD-7402D3B2A9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3A3FB-DF92-4DA4-8455-5D9D6557DB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230DE7-98A0-4BC4-8220-292AA2A277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openxmlformats.org/officeDocument/2006/relationships/image" Target="../media/image57.jpeg"/><Relationship Id="rId4" Type="http://schemas.openxmlformats.org/officeDocument/2006/relationships/image" Target="../media/image5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9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://www.museumofthegoldenratio.org/artists__contemporary.htm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8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s://www.youtube.com/watch?v=gBxeju8dMho&amp;feature=youtu.be" TargetMode="Externa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263525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Golden Rectangle Symmetry</a:t>
            </a:r>
          </a:p>
        </p:txBody>
      </p:sp>
      <p:pic>
        <p:nvPicPr>
          <p:cNvPr id="2053" name="Picture 5" descr="D:\mss\Beginner's Guide\5\Fibonacci Phi\divine 5.jpg"/>
          <p:cNvPicPr>
            <a:picLocks noChangeAspect="1" noChangeArrowheads="1"/>
          </p:cNvPicPr>
          <p:nvPr/>
        </p:nvPicPr>
        <p:blipFill>
          <a:blip r:embed="rId2" cstate="print"/>
          <a:srcRect l="4500" t="7378" r="14281"/>
          <a:stretch>
            <a:fillRect/>
          </a:stretch>
        </p:blipFill>
        <p:spPr bwMode="auto">
          <a:xfrm>
            <a:off x="304800" y="1330325"/>
            <a:ext cx="8534400" cy="52990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90993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          www.constructingtheuniverse.com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67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:\mss\Beginner's Guide\5\Fibonacci Phi\Jaden phi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8" y="795338"/>
            <a:ext cx="7019925" cy="5267325"/>
          </a:xfrm>
          <a:prstGeom prst="rect">
            <a:avLst/>
          </a:prstGeom>
          <a:noFill/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6461125" y="32146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5105400" y="2133600"/>
            <a:ext cx="98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1.618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378023"/>
            <a:ext cx="6100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Our Whole Cubit is to the larger part as the larger part is to our hand length.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D:\mss\Beginner's Guide\5\Fibonacci Phi\jaden ph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1295400"/>
            <a:ext cx="7019925" cy="5267325"/>
          </a:xfrm>
          <a:prstGeom prst="rect">
            <a:avLst/>
          </a:prstGeom>
          <a:noFill/>
        </p:spPr>
      </p:pic>
      <p:sp>
        <p:nvSpPr>
          <p:cNvPr id="146435" name="Line 3"/>
          <p:cNvSpPr>
            <a:spLocks noChangeShapeType="1"/>
          </p:cNvSpPr>
          <p:nvPr/>
        </p:nvSpPr>
        <p:spPr bwMode="auto">
          <a:xfrm>
            <a:off x="5257800" y="1719263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6436" name="Line 4"/>
          <p:cNvSpPr>
            <a:spLocks noChangeShapeType="1"/>
          </p:cNvSpPr>
          <p:nvPr/>
        </p:nvSpPr>
        <p:spPr bwMode="auto">
          <a:xfrm>
            <a:off x="5257800" y="3624263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6437" name="Line 5"/>
          <p:cNvSpPr>
            <a:spLocks noChangeShapeType="1"/>
          </p:cNvSpPr>
          <p:nvPr/>
        </p:nvSpPr>
        <p:spPr bwMode="auto">
          <a:xfrm>
            <a:off x="5257800" y="6215063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7969250" y="24463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7756525" y="4656138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1.618</a:t>
            </a:r>
          </a:p>
        </p:txBody>
      </p:sp>
      <p:sp>
        <p:nvSpPr>
          <p:cNvPr id="1464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48006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Her </a:t>
            </a:r>
            <a:r>
              <a:rPr lang="en-US" sz="2000" b="1" i="1" dirty="0" smtClean="0">
                <a:solidFill>
                  <a:srgbClr val="7030A0"/>
                </a:solidFill>
              </a:rPr>
              <a:t>Whole height </a:t>
            </a:r>
            <a:r>
              <a:rPr lang="en-US" sz="2000" b="1" dirty="0">
                <a:solidFill>
                  <a:schemeClr val="tx1"/>
                </a:solidFill>
              </a:rPr>
              <a:t>is to </a:t>
            </a:r>
            <a:r>
              <a:rPr lang="en-US" sz="2000" b="1" dirty="0" smtClean="0">
                <a:solidFill>
                  <a:schemeClr val="tx1"/>
                </a:solidFill>
              </a:rPr>
              <a:t>her </a:t>
            </a:r>
            <a:r>
              <a:rPr lang="en-US" sz="2000" b="1" dirty="0" smtClean="0">
                <a:solidFill>
                  <a:srgbClr val="0070C0"/>
                </a:solidFill>
              </a:rPr>
              <a:t>Lower Part</a:t>
            </a:r>
            <a:r>
              <a:rPr lang="en-US" sz="2000" b="1" dirty="0">
                <a:solidFill>
                  <a:srgbClr val="0070C0"/>
                </a:solidFill>
              </a:rPr>
              <a:t/>
            </a:r>
            <a:br>
              <a:rPr lang="en-US" sz="2000" b="1" dirty="0">
                <a:solidFill>
                  <a:srgbClr val="0070C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as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Her </a:t>
            </a:r>
            <a:r>
              <a:rPr lang="en-US" sz="2000" b="1" dirty="0" smtClean="0">
                <a:solidFill>
                  <a:srgbClr val="0070C0"/>
                </a:solidFill>
              </a:rPr>
              <a:t>Lower Part </a:t>
            </a:r>
            <a:r>
              <a:rPr lang="en-US" sz="2000" b="1" dirty="0">
                <a:solidFill>
                  <a:schemeClr val="tx1"/>
                </a:solidFill>
              </a:rPr>
              <a:t>is to </a:t>
            </a:r>
            <a:r>
              <a:rPr lang="en-US" sz="2000" b="1" dirty="0" smtClean="0">
                <a:solidFill>
                  <a:schemeClr val="tx1"/>
                </a:solidFill>
              </a:rPr>
              <a:t>her </a:t>
            </a:r>
            <a:r>
              <a:rPr lang="en-US" sz="2000" b="1" dirty="0" smtClean="0">
                <a:solidFill>
                  <a:srgbClr val="FF0000"/>
                </a:solidFill>
              </a:rPr>
              <a:t>Upper Part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400"/>
            <a:ext cx="222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2.618</a:t>
            </a:r>
            <a:r>
              <a:rPr lang="en-US" dirty="0" smtClean="0"/>
              <a:t> is to </a:t>
            </a:r>
            <a:r>
              <a:rPr lang="en-US" dirty="0" smtClean="0">
                <a:solidFill>
                  <a:srgbClr val="0070C0"/>
                </a:solidFill>
              </a:rPr>
              <a:t>1.618</a:t>
            </a:r>
          </a:p>
          <a:p>
            <a:pPr algn="ctr"/>
            <a:r>
              <a:rPr lang="en-US" dirty="0" smtClean="0"/>
              <a:t>as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1.618 </a:t>
            </a:r>
            <a:r>
              <a:rPr lang="en-US" dirty="0" smtClean="0"/>
              <a:t>is to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304800"/>
            <a:ext cx="9188824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670595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1.618…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2199" y="56489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28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D:\mss\Beginner's Guide\5\Fibonacci Phi\gmpeacock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588" y="304800"/>
            <a:ext cx="4060825" cy="6248400"/>
          </a:xfrm>
          <a:prstGeom prst="rect">
            <a:avLst/>
          </a:prstGeom>
          <a:noFill/>
        </p:spPr>
      </p:pic>
      <p:sp>
        <p:nvSpPr>
          <p:cNvPr id="173059" name="Line 3"/>
          <p:cNvSpPr>
            <a:spLocks noChangeShapeType="1"/>
          </p:cNvSpPr>
          <p:nvPr/>
        </p:nvSpPr>
        <p:spPr bwMode="auto">
          <a:xfrm>
            <a:off x="2117725" y="1447800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60" name="Line 4"/>
          <p:cNvSpPr>
            <a:spLocks noChangeShapeType="1"/>
          </p:cNvSpPr>
          <p:nvPr/>
        </p:nvSpPr>
        <p:spPr bwMode="auto">
          <a:xfrm>
            <a:off x="2117725" y="3124200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61" name="Line 5"/>
          <p:cNvSpPr>
            <a:spLocks noChangeShapeType="1"/>
          </p:cNvSpPr>
          <p:nvPr/>
        </p:nvSpPr>
        <p:spPr bwMode="auto">
          <a:xfrm>
            <a:off x="2117725" y="5791200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1660525" y="20224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1447800" y="4232275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1.618</a:t>
            </a:r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6934200" y="4572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Peacock</a:t>
            </a:r>
            <a:br>
              <a:rPr lang="en-US" b="1"/>
            </a:br>
            <a:r>
              <a:rPr lang="en-US" b="1"/>
              <a:t>Feather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276350"/>
            <a:ext cx="6477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8" y="685800"/>
            <a:ext cx="88406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1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D:\mss\Beginner's Guide\5\Fibonacci Phi\ek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560388"/>
            <a:ext cx="6553200" cy="6081712"/>
          </a:xfrm>
          <a:prstGeom prst="rect">
            <a:avLst/>
          </a:prstGeom>
          <a:noFill/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381000" y="4724400"/>
            <a:ext cx="19446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Heartbeat</a:t>
            </a:r>
          </a:p>
          <a:p>
            <a:pPr algn="ctr"/>
            <a:endParaRPr lang="en-US" sz="2800" b="1" dirty="0"/>
          </a:p>
          <a:p>
            <a:pPr algn="ctr"/>
            <a:r>
              <a:rPr lang="en-US" b="1" dirty="0"/>
              <a:t>EKG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8600" y="268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Lub</a:t>
            </a:r>
            <a:r>
              <a:rPr lang="en-US" sz="3200" b="1" dirty="0" smtClean="0">
                <a:solidFill>
                  <a:srgbClr val="FF0000"/>
                </a:solidFill>
              </a:rPr>
              <a:t>   –    </a:t>
            </a:r>
            <a:r>
              <a:rPr lang="en-US" sz="3200" b="1" dirty="0" err="1" smtClean="0">
                <a:solidFill>
                  <a:srgbClr val="FF0000"/>
                </a:solidFill>
              </a:rPr>
              <a:t>Dupp</a:t>
            </a:r>
            <a:r>
              <a:rPr lang="en-US" sz="3200" b="1" dirty="0" smtClean="0">
                <a:solidFill>
                  <a:srgbClr val="FF0000"/>
                </a:solidFill>
              </a:rPr>
              <a:t>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heartbeat-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6894" y="0"/>
            <a:ext cx="414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The </a:t>
            </a:r>
            <a:r>
              <a:rPr lang="en-US" sz="1800" b="1" dirty="0" smtClean="0">
                <a:solidFill>
                  <a:srgbClr val="0070C0"/>
                </a:solidFill>
              </a:rPr>
              <a:t>whole heartbeat</a:t>
            </a:r>
            <a:r>
              <a:rPr lang="en-US" sz="1800" b="1" dirty="0" smtClean="0"/>
              <a:t> is to the </a:t>
            </a:r>
            <a:r>
              <a:rPr lang="en-US" sz="1800" b="1" dirty="0" smtClean="0">
                <a:solidFill>
                  <a:srgbClr val="FF0000"/>
                </a:solidFill>
              </a:rPr>
              <a:t>large part</a:t>
            </a:r>
            <a:r>
              <a:rPr lang="en-US" sz="1800" b="1" dirty="0" smtClean="0"/>
              <a:t>, as the </a:t>
            </a:r>
            <a:r>
              <a:rPr lang="en-US" sz="1800" b="1" dirty="0" smtClean="0">
                <a:solidFill>
                  <a:srgbClr val="FF0000"/>
                </a:solidFill>
              </a:rPr>
              <a:t>large part </a:t>
            </a:r>
            <a:r>
              <a:rPr lang="en-US" sz="1800" b="1" dirty="0" smtClean="0"/>
              <a:t>is to the </a:t>
            </a:r>
            <a:r>
              <a:rPr lang="en-US" sz="1800" b="1" dirty="0" smtClean="0">
                <a:solidFill>
                  <a:srgbClr val="00B050"/>
                </a:solidFill>
              </a:rPr>
              <a:t>small part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1069443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small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106944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large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35450" y="76200"/>
            <a:ext cx="247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whole heartbeat</a:t>
            </a:r>
            <a:endParaRPr lang="en-US" dirty="0"/>
          </a:p>
        </p:txBody>
      </p:sp>
      <p:pic>
        <p:nvPicPr>
          <p:cNvPr id="9" name="medical animation beating hear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531108"/>
            <a:ext cx="3267635" cy="24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4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1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284732"/>
            <a:ext cx="4498848" cy="4288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6775" y="2514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1200" y="25146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1.618…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4986" y="152400"/>
            <a:ext cx="871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b="1" dirty="0" smtClean="0"/>
              <a:t>Golden Ratio </a:t>
            </a:r>
            <a:r>
              <a:rPr lang="en-US" dirty="0" smtClean="0"/>
              <a:t>appears wherever the Pentagram </a:t>
            </a:r>
            <a:r>
              <a:rPr lang="en-US" b="1" dirty="0" smtClean="0"/>
              <a:t>crosses itself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>
            <a:off x="2285999" y="3048000"/>
            <a:ext cx="2874613" cy="9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0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284732"/>
            <a:ext cx="4498848" cy="4288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2514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5146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1.618…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4987" y="1524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b="1" dirty="0" smtClean="0"/>
              <a:t>Golden Ratio </a:t>
            </a:r>
            <a:r>
              <a:rPr lang="en-US" dirty="0" smtClean="0"/>
              <a:t>appears wherever the Pentagram crosses itself!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>
            <a:off x="2209799" y="2982185"/>
            <a:ext cx="4724401" cy="151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00"/>
            <a:ext cx="1518600" cy="3399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16" y="3809999"/>
            <a:ext cx="2479284" cy="2895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t="4255" r="4130" b="2952"/>
          <a:stretch/>
        </p:blipFill>
        <p:spPr>
          <a:xfrm>
            <a:off x="5506701" y="199107"/>
            <a:ext cx="3518386" cy="3534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659058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42" y="304800"/>
            <a:ext cx="1659058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35670"/>
            <a:ext cx="1944972" cy="2446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86897"/>
            <a:ext cx="3295650" cy="21949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14" y="3477161"/>
            <a:ext cx="455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When a plant shows</a:t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00B050"/>
                </a:solidFill>
              </a:rPr>
              <a:t>consecutive Fibonacci Numbers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it reveals it’s own </a:t>
            </a:r>
            <a:r>
              <a:rPr lang="en-US" sz="2000" b="1" i="1" dirty="0" smtClean="0"/>
              <a:t>approximation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of the Golden Ratio.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06701" y="3352800"/>
            <a:ext cx="351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Better approximation needed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3745468"/>
            <a:ext cx="351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Lesser approximation needed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7933" y="2953904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3, 5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48635" y="295390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5, 8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72400" y="61722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8, 13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808893" y="22860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21, 34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16269" y="632460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5, 8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-13447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0, 1, 1, 2, 3, 5, 8, 13, 21, 34, 55, 89, 144, 233, …</a:t>
            </a:r>
          </a:p>
        </p:txBody>
      </p:sp>
    </p:spTree>
    <p:extLst>
      <p:ext uri="{BB962C8B-B14F-4D97-AF65-F5344CB8AC3E}">
        <p14:creationId xmlns:p14="http://schemas.microsoft.com/office/powerpoint/2010/main" val="381031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284732"/>
            <a:ext cx="4498848" cy="4288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7618" y="2329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99317" y="36576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1.618…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4987" y="1524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b="1" dirty="0" smtClean="0"/>
              <a:t>Golden Ratio </a:t>
            </a:r>
            <a:r>
              <a:rPr lang="en-US" dirty="0" smtClean="0"/>
              <a:t>appears wherever the Pentagram crosses itself!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 rot="16200000">
            <a:off x="5652283" y="2768194"/>
            <a:ext cx="4365579" cy="139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747838" y="1671638"/>
          <a:ext cx="5646737" cy="351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9" name="CorelDRAW" r:id="rId3" imgW="5647320" imgH="3513240" progId="CorelDRAW.Graphic.13">
                  <p:embed/>
                </p:oleObj>
              </mc:Choice>
              <mc:Fallback>
                <p:oleObj name="CorelDRAW" r:id="rId3" imgW="5647320" imgH="3513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1671638"/>
                        <a:ext cx="5646737" cy="351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3810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</a:t>
            </a:r>
            <a:r>
              <a:rPr lang="en-US" b="1" i="1" dirty="0" smtClean="0"/>
              <a:t>Golden Rectangle</a:t>
            </a:r>
            <a:r>
              <a:rPr lang="en-US" b="1" dirty="0"/>
              <a:t> </a:t>
            </a:r>
            <a:r>
              <a:rPr lang="en-US" b="1" dirty="0" smtClean="0"/>
              <a:t>has sides in the Golden Ratio: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72860" y="5410200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1.618…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5446" y="3124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18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0688"/>
            <a:ext cx="3523488" cy="6516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599" y="381000"/>
            <a:ext cx="331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 construct a </a:t>
            </a:r>
            <a:r>
              <a:rPr lang="en-US" b="1" i="1" dirty="0" smtClean="0"/>
              <a:t>Golden </a:t>
            </a:r>
            <a:r>
              <a:rPr lang="en-US" b="1" i="1" u="sng" dirty="0" smtClean="0"/>
              <a:t>Rectangle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start </a:t>
            </a:r>
            <a:r>
              <a:rPr lang="en-US" b="1" dirty="0"/>
              <a:t>with a </a:t>
            </a:r>
            <a:r>
              <a:rPr lang="en-US" b="1" dirty="0">
                <a:solidFill>
                  <a:srgbClr val="FF0000"/>
                </a:solidFill>
              </a:rPr>
              <a:t>square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5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91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751013" y="1666875"/>
          <a:ext cx="5640387" cy="352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" name="CorelDRAW" r:id="rId3" imgW="5640120" imgH="3523320" progId="CorelDRAW.Graphic.13">
                  <p:embed/>
                </p:oleObj>
              </mc:Choice>
              <mc:Fallback>
                <p:oleObj name="CorelDRAW" r:id="rId3" imgW="5640120" imgH="35233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1666875"/>
                        <a:ext cx="5640387" cy="352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5446" y="3124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5334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751013" y="1666875"/>
          <a:ext cx="5640387" cy="352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" name="CorelDRAW" r:id="rId3" imgW="5640120" imgH="3523320" progId="CorelDRAW.Graphic.13">
                  <p:embed/>
                </p:oleObj>
              </mc:Choice>
              <mc:Fallback>
                <p:oleObj name="CorelDRAW" r:id="rId3" imgW="5640120" imgH="35233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1666875"/>
                        <a:ext cx="5640387" cy="352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67000" y="5257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Midpoint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24384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Drawing</a:t>
            </a:r>
            <a:r>
              <a:rPr lang="en-US" dirty="0" smtClean="0"/>
              <a:t> this red line isn’t necessary – it just shows where to open the compass between.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747838" y="1665288"/>
          <a:ext cx="5646737" cy="352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" name="CorelDRAW" r:id="rId3" imgW="5646240" imgH="3525120" progId="CorelDRAW.Graphic.13">
                  <p:embed/>
                </p:oleObj>
              </mc:Choice>
              <mc:Fallback>
                <p:oleObj name="CorelDRAW" r:id="rId3" imgW="5646240" imgH="35251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1665288"/>
                        <a:ext cx="5646737" cy="352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30" y="1680210"/>
            <a:ext cx="5615940" cy="3497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838200"/>
            <a:ext cx="560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Make an arc in the upward direction too!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65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514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9800" y="5172670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</a:t>
            </a:r>
            <a:r>
              <a:rPr lang="en-US" dirty="0"/>
              <a:t>618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51771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5024" y="3048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whole is a </a:t>
            </a:r>
            <a:r>
              <a:rPr lang="en-US" b="1" dirty="0" smtClean="0"/>
              <a:t>large Golden Rectangle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1855676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And this small rectangle added onto the square is a </a:t>
            </a:r>
            <a:r>
              <a:rPr lang="en-US" sz="1800" i="1" dirty="0" smtClean="0"/>
              <a:t>small</a:t>
            </a:r>
            <a:r>
              <a:rPr lang="en-US" sz="1800" dirty="0" smtClean="0"/>
              <a:t> Golden Rectangle!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49624" y="5715000"/>
            <a:ext cx="8413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area of the</a:t>
            </a:r>
            <a:r>
              <a:rPr lang="en-US" sz="1800" b="1" dirty="0" smtClean="0">
                <a:solidFill>
                  <a:srgbClr val="0070C0"/>
                </a:solidFill>
              </a:rPr>
              <a:t> large Golden Rectangle </a:t>
            </a:r>
            <a:r>
              <a:rPr lang="en-US" sz="1800" dirty="0" smtClean="0"/>
              <a:t>is to the area of the </a:t>
            </a:r>
            <a:r>
              <a:rPr lang="en-US" sz="1800" b="1" dirty="0" smtClean="0">
                <a:solidFill>
                  <a:srgbClr val="FF0000"/>
                </a:solidFill>
              </a:rPr>
              <a:t>square</a:t>
            </a:r>
          </a:p>
          <a:p>
            <a:pPr algn="ctr"/>
            <a:r>
              <a:rPr lang="en-US" sz="1800" dirty="0"/>
              <a:t>a</a:t>
            </a:r>
            <a:r>
              <a:rPr lang="en-US" sz="1800" dirty="0" smtClean="0"/>
              <a:t>s</a:t>
            </a:r>
          </a:p>
          <a:p>
            <a:pPr algn="ctr"/>
            <a:r>
              <a:rPr lang="en-US" sz="1800" dirty="0"/>
              <a:t>t</a:t>
            </a:r>
            <a:r>
              <a:rPr lang="en-US" sz="1800" dirty="0" smtClean="0"/>
              <a:t>he area of the </a:t>
            </a:r>
            <a:r>
              <a:rPr lang="en-US" sz="1800" b="1" dirty="0" smtClean="0">
                <a:solidFill>
                  <a:srgbClr val="FF0000"/>
                </a:solidFill>
              </a:rPr>
              <a:t>square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is to the area of the </a:t>
            </a:r>
            <a:r>
              <a:rPr lang="en-US" sz="1800" b="1" dirty="0" smtClean="0">
                <a:solidFill>
                  <a:srgbClr val="00B050"/>
                </a:solidFill>
              </a:rPr>
              <a:t>small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00B050"/>
                </a:solidFill>
              </a:rPr>
              <a:t>Golden Rectangle</a:t>
            </a:r>
            <a:r>
              <a:rPr lang="en-US" sz="1800" dirty="0" smtClean="0"/>
              <a:t>!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1680210"/>
            <a:ext cx="5623560" cy="349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mss\Civilizations\EGYPT\ART GEOMETRY EGYPT\sg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038" y="2139950"/>
            <a:ext cx="6510337" cy="403225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295400" y="152400"/>
            <a:ext cx="6477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The Golden Rectangle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sz="2000" dirty="0" smtClean="0"/>
              <a:t>also </a:t>
            </a:r>
            <a:r>
              <a:rPr lang="en-US" sz="2000" dirty="0"/>
              <a:t>known as</a:t>
            </a:r>
            <a:br>
              <a:rPr lang="en-US" sz="2000" dirty="0"/>
            </a:br>
            <a:r>
              <a:rPr lang="en-US" sz="2000" dirty="0"/>
              <a:t>the </a:t>
            </a:r>
            <a:r>
              <a:rPr lang="en-US" sz="2000" b="1" i="1" dirty="0"/>
              <a:t>rectangle of “whirling squares”</a:t>
            </a:r>
          </a:p>
          <a:p>
            <a:pPr algn="ctr"/>
            <a:endParaRPr lang="en-US" sz="1600" dirty="0"/>
          </a:p>
          <a:p>
            <a:pPr algn="ctr"/>
            <a:r>
              <a:rPr lang="en-US" sz="1800" dirty="0"/>
              <a:t>because </a:t>
            </a:r>
            <a:r>
              <a:rPr lang="en-US" sz="1800" dirty="0">
                <a:solidFill>
                  <a:srgbClr val="0070C0"/>
                </a:solidFill>
              </a:rPr>
              <a:t>drawing a </a:t>
            </a:r>
            <a:r>
              <a:rPr lang="en-US" sz="1800" b="1" dirty="0">
                <a:solidFill>
                  <a:srgbClr val="0070C0"/>
                </a:solidFill>
              </a:rPr>
              <a:t>square</a:t>
            </a:r>
            <a:r>
              <a:rPr lang="en-US" sz="1800" dirty="0">
                <a:solidFill>
                  <a:srgbClr val="0070C0"/>
                </a:solidFill>
              </a:rPr>
              <a:t> in a Golden Rectangle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b="1" dirty="0">
                <a:solidFill>
                  <a:srgbClr val="0070C0"/>
                </a:solidFill>
              </a:rPr>
              <a:t>always leaves a </a:t>
            </a:r>
            <a:r>
              <a:rPr lang="en-US" sz="1800" b="1" i="1" dirty="0">
                <a:solidFill>
                  <a:srgbClr val="0070C0"/>
                </a:solidFill>
              </a:rPr>
              <a:t>smaller Golden Rectangle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mss\Civilizations\EGYPT\ART GEOMETRY EGYPT\sg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ss\Beginner's Guide\5\Fibonacci Phi\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28750"/>
            <a:ext cx="8763000" cy="41830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304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Fibonacci Fractions </a:t>
            </a:r>
            <a:r>
              <a:rPr lang="en-US" b="1" u="sng" dirty="0" smtClean="0"/>
              <a:t>tend towards</a:t>
            </a:r>
            <a:r>
              <a:rPr lang="en-US" b="1" dirty="0" smtClean="0"/>
              <a:t> the ideal </a:t>
            </a:r>
            <a:r>
              <a:rPr lang="en-US" b="1" dirty="0" smtClean="0">
                <a:solidFill>
                  <a:srgbClr val="FF0000"/>
                </a:solidFill>
              </a:rPr>
              <a:t>Golden Ratio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4200" y="3504585"/>
            <a:ext cx="1936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Golden </a:t>
            </a:r>
            <a:r>
              <a:rPr lang="en-US" b="1" dirty="0" smtClean="0">
                <a:solidFill>
                  <a:srgbClr val="0070C0"/>
                </a:solidFill>
              </a:rPr>
              <a:t>Ratio</a:t>
            </a:r>
          </a:p>
        </p:txBody>
      </p:sp>
      <p:sp>
        <p:nvSpPr>
          <p:cNvPr id="4" name="Rectangle 3"/>
          <p:cNvSpPr/>
          <p:nvPr/>
        </p:nvSpPr>
        <p:spPr>
          <a:xfrm>
            <a:off x="7407274" y="4038600"/>
            <a:ext cx="99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1.618</a:t>
            </a:r>
          </a:p>
          <a:p>
            <a:r>
              <a:rPr lang="en-US" b="1" dirty="0">
                <a:solidFill>
                  <a:srgbClr val="0070C0"/>
                </a:solidFill>
              </a:rPr>
              <a:t>1.62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7274" y="4878562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Symbol" pitchFamily="18" charset="2"/>
              </a:rPr>
              <a:t>F</a:t>
            </a:r>
            <a:endParaRPr lang="en-US" sz="7200" dirty="0">
              <a:latin typeface="Symbol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833735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0, 1, 1, 2, 3, 5, 8, 13, 21, 34, 55, 89, 144, 233, …</a:t>
            </a:r>
          </a:p>
        </p:txBody>
      </p:sp>
    </p:spTree>
    <p:extLst>
      <p:ext uri="{BB962C8B-B14F-4D97-AF65-F5344CB8AC3E}">
        <p14:creationId xmlns:p14="http://schemas.microsoft.com/office/powerpoint/2010/main" val="12689574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mss\Civilizations\EGYPT\ART GEOMETRY EGYPT\sg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mss\Civilizations\EGYPT\ART GEOMETRY EGYPT\sgr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mss\Civilizations\EGYPT\ART GEOMETRY EGYPT\sgr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mss\Civilizations\EGYPT\ART GEOMETRY EGYPT\sgr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86400" y="457200"/>
            <a:ext cx="14791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“To infinity</a:t>
            </a:r>
          </a:p>
          <a:p>
            <a:pPr algn="ctr"/>
            <a:r>
              <a:rPr lang="en-US" sz="1400" dirty="0" smtClean="0"/>
              <a:t>and </a:t>
            </a:r>
            <a:r>
              <a:rPr lang="en-US" sz="1400" i="1" dirty="0" smtClean="0"/>
              <a:t>beyond</a:t>
            </a:r>
            <a:r>
              <a:rPr lang="en-US" sz="1400" dirty="0" smtClean="0"/>
              <a:t>!”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100" dirty="0" smtClean="0"/>
              <a:t>-- Buzz </a:t>
            </a:r>
            <a:r>
              <a:rPr lang="en-US" sz="1100" dirty="0" err="1" smtClean="0"/>
              <a:t>Lightyear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25" y="76200"/>
            <a:ext cx="2334558" cy="1905000"/>
          </a:xfrm>
          <a:prstGeom prst="rect">
            <a:avLst/>
          </a:prstGeom>
        </p:spPr>
      </p:pic>
      <p:pic>
        <p:nvPicPr>
          <p:cNvPr id="4" name="Buzz Lightyear - To infinity and Beyo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6200" y="489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241079"/>
              </p:ext>
            </p:extLst>
          </p:nvPr>
        </p:nvGraphicFramePr>
        <p:xfrm>
          <a:off x="1219200" y="2112399"/>
          <a:ext cx="6629400" cy="413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5" name="CorelDRAW" r:id="rId3" imgW="6778800" imgH="4228920" progId="CorelDRAW.Graphic.13">
                  <p:embed/>
                </p:oleObj>
              </mc:Choice>
              <mc:Fallback>
                <p:oleObj name="CorelDRAW" r:id="rId3" imgW="6778800" imgH="42289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112399"/>
                        <a:ext cx="6629400" cy="4136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3048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You can find the spiral’s “eye” </a:t>
            </a:r>
            <a:r>
              <a:rPr lang="en-US" b="1" i="1" dirty="0" smtClean="0"/>
              <a:t>without drawing the spiral</a:t>
            </a:r>
            <a:r>
              <a:rPr lang="en-US" b="1" dirty="0" smtClean="0"/>
              <a:t>.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Just </a:t>
            </a:r>
            <a:r>
              <a:rPr lang="en-US" b="1" dirty="0" smtClean="0">
                <a:solidFill>
                  <a:srgbClr val="0070C0"/>
                </a:solidFill>
              </a:rPr>
              <a:t>draw the diagonals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i="1" dirty="0" smtClean="0">
                <a:solidFill>
                  <a:srgbClr val="0070C0"/>
                </a:solidFill>
              </a:rPr>
              <a:t>full</a:t>
            </a:r>
            <a:r>
              <a:rPr lang="en-US" dirty="0" smtClean="0">
                <a:solidFill>
                  <a:srgbClr val="0070C0"/>
                </a:solidFill>
              </a:rPr>
              <a:t> Golden Rectangle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and the </a:t>
            </a:r>
            <a:r>
              <a:rPr lang="en-US" i="1" dirty="0" smtClean="0">
                <a:solidFill>
                  <a:srgbClr val="0070C0"/>
                </a:solidFill>
              </a:rPr>
              <a:t>smaller</a:t>
            </a:r>
            <a:r>
              <a:rPr lang="en-US" dirty="0" smtClean="0">
                <a:solidFill>
                  <a:srgbClr val="0070C0"/>
                </a:solidFill>
              </a:rPr>
              <a:t> Golden Rectangle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mss\Beginner's Guide\5\Fibonacci Phi\construct spi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00" y="234950"/>
            <a:ext cx="8407400" cy="6388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24800" y="76200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Page 91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D:\mss\Civilizations\EGYPT\ART GEOMETRY EGYPT\whirlpool bl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0025"/>
            <a:ext cx="7086600" cy="6397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D:\mss\Civilizations\EGYPT\ART GEOMETRY EGYPT\m51_hst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5888"/>
            <a:ext cx="8229600" cy="6597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D:\mss\Civilizations\EGYPT\ART GEOMETRY EGYPT\hair Spir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3" y="3657600"/>
            <a:ext cx="2420154" cy="316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29170"/>
            <a:ext cx="4419600" cy="5147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76" y="152400"/>
            <a:ext cx="3683000" cy="124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5265" y="101878"/>
            <a:ext cx="189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= 1.618…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50576" y="104616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Whole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2834216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Large Part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3880656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Small Part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27176" y="2847663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Large Part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743200" y="1484475"/>
            <a:ext cx="4130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70C0"/>
                </a:solidFill>
              </a:rPr>
              <a:t>whole</a:t>
            </a:r>
            <a:r>
              <a:rPr lang="en-US" b="1" dirty="0" smtClean="0"/>
              <a:t> is to the </a:t>
            </a:r>
            <a:r>
              <a:rPr lang="en-US" b="1" dirty="0" smtClean="0">
                <a:solidFill>
                  <a:srgbClr val="FF0000"/>
                </a:solidFill>
              </a:rPr>
              <a:t>large part</a:t>
            </a:r>
            <a:r>
              <a:rPr lang="en-US" b="1" dirty="0" smtClean="0"/>
              <a:t>, as the </a:t>
            </a:r>
            <a:r>
              <a:rPr lang="en-US" b="1" dirty="0" smtClean="0">
                <a:solidFill>
                  <a:srgbClr val="FF0000"/>
                </a:solidFill>
              </a:rPr>
              <a:t>large part </a:t>
            </a:r>
            <a:r>
              <a:rPr lang="en-US" b="1" dirty="0" smtClean="0"/>
              <a:t>is to the </a:t>
            </a:r>
            <a:r>
              <a:rPr lang="en-US" b="1" dirty="0" smtClean="0">
                <a:solidFill>
                  <a:srgbClr val="00B050"/>
                </a:solidFill>
              </a:rPr>
              <a:t>small part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76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Golden Ratio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22252" y="482718"/>
            <a:ext cx="21296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parts simultaneously balance with each other and with the whole.</a:t>
            </a:r>
          </a:p>
          <a:p>
            <a:pPr algn="ctr"/>
            <a:r>
              <a:rPr lang="en-US" dirty="0" smtClean="0"/>
              <a:t>That’s why one branch of a tree often resembles the whole tree!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42445" y="4909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13000" y="490954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.618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" y="196004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1.618…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67200" y="36498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3722" y="500903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.618…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14600" y="3657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2743200" y="1484475"/>
            <a:ext cx="4158732" cy="12587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13" cy="6858000"/>
          </a:xfrm>
          <a:prstGeom prst="rect">
            <a:avLst/>
          </a:prstGeom>
        </p:spPr>
      </p:pic>
      <p:pic>
        <p:nvPicPr>
          <p:cNvPr id="3" name="Picture 3" descr="C:\mss\Beginner's Guide\spirals\UNIVALV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0166" y="0"/>
            <a:ext cx="3113834" cy="4389746"/>
          </a:xfrm>
          <a:prstGeom prst="rect">
            <a:avLst/>
          </a:prstGeom>
          <a:noFill/>
        </p:spPr>
      </p:pic>
      <p:pic>
        <p:nvPicPr>
          <p:cNvPr id="4" name="Picture 5" descr="C:\MSS\Beginner's Guide\spirals\SPIRSH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1683" y="4465946"/>
            <a:ext cx="2590800" cy="222808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6324600"/>
            <a:ext cx="200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devon</a:t>
            </a:r>
            <a:r>
              <a:rPr lang="en-US" dirty="0"/>
              <a:t> </a:t>
            </a:r>
            <a:r>
              <a:rPr lang="en-US" dirty="0" err="1" smtClean="0"/>
              <a:t>matlock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mss\Civilizations\EGYPT\ART GEOMETRY EGYPT\pea_tendr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656" y="0"/>
            <a:ext cx="5698248" cy="4565904"/>
          </a:xfrm>
          <a:prstGeom prst="rect">
            <a:avLst/>
          </a:prstGeo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239000" y="46432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Pea Tendril</a:t>
            </a:r>
          </a:p>
        </p:txBody>
      </p:sp>
      <p:pic>
        <p:nvPicPr>
          <p:cNvPr id="5" name="Picture 2" descr="C:\mss\Beginner's Guide\spirals\@ACUPUNC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68673"/>
            <a:ext cx="4495800" cy="3025853"/>
          </a:xfrm>
          <a:prstGeom prst="rect">
            <a:avLst/>
          </a:prstGeom>
          <a:noFill/>
        </p:spPr>
      </p:pic>
      <p:pic>
        <p:nvPicPr>
          <p:cNvPr id="6" name="Picture 2" descr="C:\Users\Michael\Pictures\153093179DSgWgr_ph.jpg"/>
          <p:cNvPicPr>
            <a:picLocks noChangeAspect="1" noChangeArrowheads="1"/>
          </p:cNvPicPr>
          <p:nvPr/>
        </p:nvPicPr>
        <p:blipFill>
          <a:blip r:embed="rId5" cstate="print"/>
          <a:srcRect t="17389" r="16292" b="26611"/>
          <a:stretch>
            <a:fillRect/>
          </a:stretch>
        </p:blipFill>
        <p:spPr bwMode="auto">
          <a:xfrm>
            <a:off x="5029200" y="4565905"/>
            <a:ext cx="3939400" cy="2063496"/>
          </a:xfrm>
          <a:prstGeom prst="rect">
            <a:avLst/>
          </a:prstGeom>
          <a:noFill/>
        </p:spPr>
      </p:pic>
      <p:pic>
        <p:nvPicPr>
          <p:cNvPr id="7" name="Picture 6" descr="C:\MSS\Beginner's Guide\spirals\@RAMHORN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47" y="381000"/>
            <a:ext cx="3305011" cy="16701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7811" y="22098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Growing size &amp;</a:t>
            </a:r>
            <a:br>
              <a:rPr lang="en-US" dirty="0" smtClean="0"/>
            </a:br>
            <a:r>
              <a:rPr lang="en-US" dirty="0" smtClean="0"/>
              <a:t>greater weight,</a:t>
            </a:r>
            <a:br>
              <a:rPr lang="en-US" dirty="0" smtClean="0"/>
            </a:br>
            <a:r>
              <a:rPr lang="en-US" dirty="0" smtClean="0"/>
              <a:t>but the same balance!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457200" y="274638"/>
          <a:ext cx="8229600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9" name="CorelDRAW" r:id="rId3" imgW="9324000" imgH="7146000" progId="CorelDRAW.Graphic.13">
                  <p:embed/>
                </p:oleObj>
              </mc:Choice>
              <mc:Fallback>
                <p:oleObj name="CorelDRAW" r:id="rId3" imgW="9324000" imgH="714600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4638"/>
                        <a:ext cx="8229600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924800" y="28545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92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43" y="0"/>
            <a:ext cx="415931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6324600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Cynthia Mao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95" y="0"/>
            <a:ext cx="4559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33375"/>
            <a:ext cx="8572500" cy="6191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248400"/>
            <a:ext cx="1814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angela</a:t>
            </a:r>
            <a:r>
              <a:rPr lang="en-US" dirty="0"/>
              <a:t> </a:t>
            </a:r>
            <a:r>
              <a:rPr lang="en-US" dirty="0" err="1" smtClean="0"/>
              <a:t>chong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D:\mss\Beginner's Guide\5\Fibonacci Phi\divine 5.jpg"/>
          <p:cNvPicPr>
            <a:picLocks noChangeAspect="1" noChangeArrowheads="1"/>
          </p:cNvPicPr>
          <p:nvPr/>
        </p:nvPicPr>
        <p:blipFill>
          <a:blip r:embed="rId2" cstate="print"/>
          <a:srcRect l="4500" t="7378" r="14281"/>
          <a:stretch>
            <a:fillRect/>
          </a:stretch>
        </p:blipFill>
        <p:spPr bwMode="auto">
          <a:xfrm>
            <a:off x="304800" y="690563"/>
            <a:ext cx="8534400" cy="52990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23900" y="152400"/>
            <a:ext cx="7696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Visual Center of Gravity, a Point of “Balance”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1" y="6172200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Whatever you put there </a:t>
            </a:r>
            <a:r>
              <a:rPr lang="en-US" b="1" i="1" dirty="0" smtClean="0">
                <a:solidFill>
                  <a:srgbClr val="0070C0"/>
                </a:solidFill>
              </a:rPr>
              <a:t>seems to stand out </a:t>
            </a:r>
            <a:r>
              <a:rPr lang="en-US" dirty="0" smtClean="0">
                <a:solidFill>
                  <a:srgbClr val="0070C0"/>
                </a:solidFill>
              </a:rPr>
              <a:t>in the picture.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469"/>
            <a:ext cx="9144000" cy="567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"/>
            <a:ext cx="9144000" cy="5661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13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D:\mss\Beginner's Guide\5\Fibonacci Phi\divine_Proportion_Final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1663"/>
            <a:ext cx="8534400" cy="5651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762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i="1" dirty="0" smtClean="0"/>
              <a:t>house</a:t>
            </a:r>
            <a:r>
              <a:rPr lang="en-US" dirty="0" smtClean="0"/>
              <a:t> is intended to be the visual center of gravity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D:\mss\Beginner's Guide\5\Fibonacci Phi\divine_Proportion_Final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04863"/>
            <a:ext cx="8534400" cy="5245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5"/>
          <a:stretch/>
        </p:blipFill>
        <p:spPr>
          <a:xfrm>
            <a:off x="1536840" y="4244948"/>
            <a:ext cx="6054024" cy="2147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>
            <a:off x="1532526" y="1135452"/>
            <a:ext cx="6054025" cy="1939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0139" y="-583"/>
            <a:ext cx="5724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70C0"/>
                </a:solidFill>
              </a:rPr>
              <a:t>whole</a:t>
            </a:r>
            <a:r>
              <a:rPr lang="en-US" b="1" dirty="0" smtClean="0"/>
              <a:t> is to the </a:t>
            </a:r>
            <a:r>
              <a:rPr lang="en-US" b="1" dirty="0" smtClean="0">
                <a:solidFill>
                  <a:srgbClr val="FF0000"/>
                </a:solidFill>
              </a:rPr>
              <a:t>large part</a:t>
            </a:r>
            <a:r>
              <a:rPr lang="en-US" b="1" dirty="0" smtClean="0"/>
              <a:t>,</a:t>
            </a:r>
          </a:p>
          <a:p>
            <a:pPr algn="ctr"/>
            <a:r>
              <a:rPr lang="en-US" b="1" dirty="0" smtClean="0"/>
              <a:t>as the </a:t>
            </a:r>
            <a:r>
              <a:rPr lang="en-US" b="1" dirty="0" smtClean="0">
                <a:solidFill>
                  <a:srgbClr val="FF0000"/>
                </a:solidFill>
              </a:rPr>
              <a:t>large part </a:t>
            </a:r>
            <a:r>
              <a:rPr lang="en-US" b="1" dirty="0" smtClean="0"/>
              <a:t>is to the </a:t>
            </a:r>
            <a:r>
              <a:rPr lang="en-US" b="1" dirty="0" smtClean="0">
                <a:solidFill>
                  <a:srgbClr val="00B050"/>
                </a:solidFill>
              </a:rPr>
              <a:t>small part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11452" y="1044548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1.618…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620357"/>
            <a:ext cx="108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1.618</a:t>
            </a:r>
            <a:br>
              <a:rPr lang="en-US" u="sng" dirty="0" smtClean="0"/>
            </a:b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61512" y="629049"/>
            <a:ext cx="108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1</a:t>
            </a:r>
            <a:br>
              <a:rPr lang="en-US" u="sng" dirty="0" smtClean="0"/>
            </a:br>
            <a:r>
              <a:rPr lang="en-US" dirty="0"/>
              <a:t>.618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24210" y="805022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8386" y="3478448"/>
            <a:ext cx="201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Large part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3486" y="3482948"/>
            <a:ext cx="201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Small part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20480" y="3048000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.</a:t>
            </a:r>
            <a:r>
              <a:rPr lang="en-US" sz="2800" b="1" dirty="0"/>
              <a:t>618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9000" y="30480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355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 descr="D:\mss\Beginner's Guide\5\Fibonacci Phi\divine_Proportion_Final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93750"/>
            <a:ext cx="8534400" cy="5270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591"/>
            <a:ext cx="9144000" cy="56688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06"/>
            <a:ext cx="9144000" cy="56727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86"/>
            <a:ext cx="9144000" cy="5646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48400" y="6324600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Sophia </a:t>
            </a:r>
            <a:r>
              <a:rPr lang="en-US" dirty="0"/>
              <a:t>K</a:t>
            </a:r>
            <a:r>
              <a:rPr lang="en-US" dirty="0" smtClean="0"/>
              <a:t>won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9002946" cy="58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9144000" cy="5669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91440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1462087"/>
            <a:ext cx="8505825" cy="3933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3200" y="5791200"/>
            <a:ext cx="213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shye</a:t>
            </a:r>
            <a:r>
              <a:rPr lang="en-US" dirty="0"/>
              <a:t> </a:t>
            </a:r>
            <a:r>
              <a:rPr lang="en-US" dirty="0" err="1" smtClean="0"/>
              <a:t>showalter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04" y="0"/>
            <a:ext cx="423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5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583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1" y="1981200"/>
            <a:ext cx="9162393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044" y="38100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Sistine Chapel ceiling</a:t>
            </a:r>
          </a:p>
          <a:p>
            <a:pPr algn="ctr"/>
            <a:r>
              <a:rPr lang="en-US" b="1" dirty="0" smtClean="0"/>
              <a:t>Michelangelo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74141" y="1549063"/>
            <a:ext cx="0" cy="13465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30941" y="1559859"/>
            <a:ext cx="0" cy="1447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17541" y="1600200"/>
            <a:ext cx="0" cy="1447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 flipH="1">
            <a:off x="914398" y="4465513"/>
            <a:ext cx="7467601" cy="2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7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" y="681295"/>
            <a:ext cx="8932292" cy="54954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" y="681295"/>
            <a:ext cx="8932292" cy="549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61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2" y="1010054"/>
            <a:ext cx="5431536" cy="48573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3336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Cropping a photo as a Golden Rectangle</a:t>
            </a:r>
          </a:p>
          <a:p>
            <a:pPr algn="ctr"/>
            <a:r>
              <a:rPr lang="en-US" sz="1800" dirty="0" smtClean="0"/>
              <a:t>First ask: </a:t>
            </a:r>
            <a:r>
              <a:rPr lang="en-US" sz="1800" b="1" dirty="0" smtClean="0"/>
              <a:t>Where is </a:t>
            </a:r>
            <a:r>
              <a:rPr lang="en-US" sz="1800" b="1" i="1" dirty="0" smtClean="0">
                <a:solidFill>
                  <a:srgbClr val="00B050"/>
                </a:solidFill>
              </a:rPr>
              <a:t>the visual center of gravity?</a:t>
            </a:r>
            <a:endParaRPr lang="en-US" sz="1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5505450" cy="4939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988" y="95815"/>
            <a:ext cx="886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Identifying the visual center of gravity </a:t>
            </a:r>
            <a:r>
              <a:rPr lang="en-US" sz="2000" i="1" dirty="0" smtClean="0"/>
              <a:t>automatically</a:t>
            </a:r>
            <a:r>
              <a:rPr lang="en-US" sz="2000" dirty="0" smtClean="0"/>
              <a:t> shows you</a:t>
            </a:r>
            <a:br>
              <a:rPr lang="en-US" sz="2000" dirty="0" smtClean="0"/>
            </a:br>
            <a:r>
              <a:rPr lang="en-US" sz="2000" dirty="0" smtClean="0"/>
              <a:t>how to find the Golden Rectangle around it!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10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07270"/>
            <a:ext cx="3009368" cy="48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80" y="0"/>
            <a:ext cx="37608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97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46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50" y="1600200"/>
            <a:ext cx="2501900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580476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b="1" dirty="0">
                <a:hlinkClick r:id="rId2"/>
              </a:rPr>
              <a:t>www.museumofthegoldenratio.org</a:t>
            </a:r>
            <a:r>
              <a:rPr lang="en-US" dirty="0">
                <a:hlinkClick r:id="rId2"/>
              </a:rPr>
              <a:t>/artists__</a:t>
            </a:r>
            <a:r>
              <a:rPr lang="en-US" dirty="0" smtClean="0">
                <a:hlinkClick r:id="rId2"/>
              </a:rPr>
              <a:t>contemporary.htm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68799" y="152400"/>
            <a:ext cx="461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Museum of the Golden Ratio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716497" y="838200"/>
            <a:ext cx="3739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useumofthegoldenratio.org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01000" y="2133600"/>
            <a:ext cx="990600" cy="1295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88"/>
            <a:ext cx="9144000" cy="6805024"/>
          </a:xfrm>
          <a:prstGeom prst="rect">
            <a:avLst/>
          </a:prstGeom>
        </p:spPr>
      </p:pic>
      <p:pic>
        <p:nvPicPr>
          <p:cNvPr id="4" name="The SpongeBob Squarepants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60960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2133600"/>
            <a:ext cx="8915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4300" y="3581400"/>
            <a:ext cx="8915400" cy="1306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88" y="4876800"/>
            <a:ext cx="89154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92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263525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/>
              <a:t>Homework?</a:t>
            </a:r>
            <a:endParaRPr lang="en-US" sz="4800" b="1" dirty="0"/>
          </a:p>
        </p:txBody>
      </p:sp>
      <p:pic>
        <p:nvPicPr>
          <p:cNvPr id="2053" name="Picture 5" descr="D:\mss\Beginner's Guide\5\Fibonacci Phi\divine 5.jpg"/>
          <p:cNvPicPr>
            <a:picLocks noChangeAspect="1" noChangeArrowheads="1"/>
          </p:cNvPicPr>
          <p:nvPr/>
        </p:nvPicPr>
        <p:blipFill>
          <a:blip r:embed="rId2" cstate="print"/>
          <a:srcRect l="4500" t="7378" r="14281"/>
          <a:stretch>
            <a:fillRect/>
          </a:stretch>
        </p:blipFill>
        <p:spPr bwMode="auto">
          <a:xfrm>
            <a:off x="304800" y="1330325"/>
            <a:ext cx="8534400" cy="5299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666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3182471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 Letter to Nickelodeon, Re_ SpongeBob's Pineapple under the Se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7929" y="6096000"/>
            <a:ext cx="9139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en-US" sz="1800" dirty="0" smtClean="0">
                <a:solidFill>
                  <a:schemeClr val="bg1"/>
                </a:solidFill>
                <a:hlinkClick r:id="rId5"/>
              </a:rPr>
              <a:t>www.youtube.com/watch?v=gBxeju8dMho&amp;feature=youtu.be</a:t>
            </a:r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0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2" y="0"/>
            <a:ext cx="9162392" cy="61708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657600" y="1524000"/>
            <a:ext cx="0" cy="13465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62000" y="1621286"/>
            <a:ext cx="0" cy="1447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382000" y="1661627"/>
            <a:ext cx="0" cy="1447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 flipH="1">
            <a:off x="630481" y="4292768"/>
            <a:ext cx="8006784" cy="25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12287" r="16537" b="22876"/>
          <a:stretch/>
        </p:blipFill>
        <p:spPr>
          <a:xfrm>
            <a:off x="125179" y="35858"/>
            <a:ext cx="8857782" cy="6822142"/>
          </a:xfrm>
          <a:prstGeom prst="rect">
            <a:avLst/>
          </a:prstGeom>
        </p:spPr>
      </p:pic>
      <p:pic>
        <p:nvPicPr>
          <p:cNvPr id="3" name="Picture 2" descr="D:\mss\Civilizations\EGYPT\ART GEOMETRY EGYPT\sgr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320552"/>
            <a:ext cx="2270125" cy="1407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0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12"/>
          <a:stretch/>
        </p:blipFill>
        <p:spPr>
          <a:xfrm>
            <a:off x="4169664" y="336176"/>
            <a:ext cx="1799149" cy="6304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0" r="21328"/>
          <a:stretch/>
        </p:blipFill>
        <p:spPr>
          <a:xfrm>
            <a:off x="609600" y="419903"/>
            <a:ext cx="3621741" cy="6133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/>
          <a:stretch/>
        </p:blipFill>
        <p:spPr>
          <a:xfrm>
            <a:off x="6193536" y="220340"/>
            <a:ext cx="2340864" cy="632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523598" cy="453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4038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40386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1.618…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__F.m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50"/>
            <a:ext cx="9144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73"/>
            <a:ext cx="9144000" cy="57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mss\Beginner's Guide\5\Fibonacci Phi\November duke du Ber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" y="400050"/>
            <a:ext cx="6959600" cy="6057900"/>
          </a:xfrm>
          <a:prstGeom prst="rect">
            <a:avLst/>
          </a:prstGeom>
          <a:noFill/>
        </p:spPr>
      </p:pic>
      <p:sp>
        <p:nvSpPr>
          <p:cNvPr id="3" name="TextBox 3"/>
          <p:cNvSpPr txBox="1"/>
          <p:nvPr/>
        </p:nvSpPr>
        <p:spPr>
          <a:xfrm>
            <a:off x="7924800" y="7620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95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8200" y="1447800"/>
            <a:ext cx="381000" cy="45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1524000"/>
            <a:ext cx="87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this one.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62000" y="1447800"/>
            <a:ext cx="1828800" cy="2895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mss\Beginner's Guide\5\Fibonacci Phi\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0" y="247650"/>
            <a:ext cx="4064000" cy="6362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752600"/>
            <a:ext cx="2057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</a:t>
            </a:r>
          </a:p>
          <a:p>
            <a:pPr algn="ctr"/>
            <a:r>
              <a:rPr lang="en-US" b="1" dirty="0" smtClean="0"/>
              <a:t>Golden Rectangle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mss\Beginner's Guide\5\Fibonacci Phi\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0" y="247650"/>
            <a:ext cx="4064000" cy="6362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90600" y="21336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793" y="4876800"/>
            <a:ext cx="2395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Smaller</a:t>
            </a:r>
            <a:br>
              <a:rPr lang="en-US" dirty="0" smtClean="0"/>
            </a:br>
            <a:r>
              <a:rPr lang="en-US" dirty="0" smtClean="0"/>
              <a:t>Golden Rectangle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mss\Beginner's Guide\5\Fibonacci Phi\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0" y="241300"/>
            <a:ext cx="4064000" cy="6375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4274403"/>
            <a:ext cx="23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Visual</a:t>
            </a:r>
          </a:p>
          <a:p>
            <a:pPr algn="ctr"/>
            <a:r>
              <a:rPr lang="en-US" dirty="0" smtClean="0"/>
              <a:t>center of gravity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76200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107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423862"/>
            <a:ext cx="86391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35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1530350"/>
            <a:ext cx="4368800" cy="379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5410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57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Golden Ratio Calipers</a:t>
            </a:r>
            <a:endParaRPr lang="en-US" b="1" dirty="0"/>
          </a:p>
        </p:txBody>
      </p:sp>
      <p:sp>
        <p:nvSpPr>
          <p:cNvPr id="5" name="TextBox 3"/>
          <p:cNvSpPr txBox="1"/>
          <p:nvPr/>
        </p:nvSpPr>
        <p:spPr>
          <a:xfrm>
            <a:off x="7772400" y="15240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98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>
            <a:off x="2291977" y="4884226"/>
            <a:ext cx="4495799" cy="1440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4194427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1.618…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1003" y="41910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1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95883"/>
            <a:ext cx="8991600" cy="5066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403860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/>
          <a:stretch/>
        </p:blipFill>
        <p:spPr>
          <a:xfrm>
            <a:off x="152400" y="3612776"/>
            <a:ext cx="4038600" cy="324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7" y="85725"/>
            <a:ext cx="5191125" cy="6686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99" y="1295400"/>
            <a:ext cx="1671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Flikr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727"/>
            <a:ext cx="6096000" cy="67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452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93201"/>
            <a:ext cx="8991600" cy="62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647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47800"/>
            <a:ext cx="5486400" cy="4537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2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the square is made into a cube</a:t>
            </a:r>
            <a:br>
              <a:rPr lang="en-US" dirty="0" smtClean="0"/>
            </a:br>
            <a:r>
              <a:rPr lang="en-US" dirty="0" smtClean="0"/>
              <a:t>it becomes a 3-dimensional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4864"/>
            <a:ext cx="6858000" cy="6748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5486400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Roughly a </a:t>
            </a:r>
            <a:r>
              <a:rPr lang="en-US" b="1" i="1" dirty="0" smtClean="0">
                <a:solidFill>
                  <a:srgbClr val="FFFF00"/>
                </a:solidFill>
              </a:rPr>
              <a:t>Golden Rectangle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Michael\Desktop\twitter golden rat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399"/>
            <a:ext cx="8458200" cy="65666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MSS\Beginner's Guide\5\Fibonacci Phi\gr golf sho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91400" y="3198167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181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8750"/>
            <a:ext cx="6743700" cy="6527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85800"/>
            <a:ext cx="167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 Golden Rectangles </a:t>
            </a:r>
            <a:r>
              <a:rPr lang="en-US" dirty="0" smtClean="0"/>
              <a:t>make a GR frame, which holds the proportions of a pentagram star</a:t>
            </a:r>
            <a:endParaRPr lang="en-US" dirty="0"/>
          </a:p>
        </p:txBody>
      </p:sp>
      <p:pic>
        <p:nvPicPr>
          <p:cNvPr id="4" name="Picture 1026" descr="D:\mss\Beginner's Guide\5\gold_st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2" y="4610152"/>
            <a:ext cx="1450975" cy="1397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021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02" y="0"/>
            <a:ext cx="5240996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72400" y="15240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98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715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404308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4161" y="38100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090" y="145228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6651" y="12192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465986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sz="1800" b="1" dirty="0" smtClean="0">
                <a:solidFill>
                  <a:srgbClr val="7030A0"/>
                </a:solidFill>
              </a:rPr>
              <a:t>.618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2561" y="442678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sz="1800" b="1" dirty="0" smtClean="0">
                <a:solidFill>
                  <a:srgbClr val="7030A0"/>
                </a:solidFill>
              </a:rPr>
              <a:t>.618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9906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Distances are between the holes.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41" y="76200"/>
            <a:ext cx="6642100" cy="610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9" y="3200400"/>
            <a:ext cx="239268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1" y="762000"/>
            <a:ext cx="2381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40"/>
            <a:ext cx="9144000" cy="5672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40"/>
            <a:ext cx="9144000" cy="56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05"/>
            <a:ext cx="9144000" cy="5691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05"/>
            <a:ext cx="9144000" cy="56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85750"/>
            <a:ext cx="4191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617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Spiral Wi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 Golden Spiral </a:t>
            </a:r>
            <a:r>
              <a:rPr lang="en-US" b="1" i="1" dirty="0" smtClean="0">
                <a:solidFill>
                  <a:schemeClr val="bg1"/>
                </a:solidFill>
              </a:rPr>
              <a:t>balances</a:t>
            </a:r>
            <a:r>
              <a:rPr lang="en-US" b="1" dirty="0" smtClean="0">
                <a:solidFill>
                  <a:schemeClr val="bg1"/>
                </a:solidFill>
              </a:rPr>
              <a:t> in the same way </a:t>
            </a:r>
            <a:r>
              <a:rPr lang="en-US" b="1" i="1" dirty="0" smtClean="0">
                <a:solidFill>
                  <a:schemeClr val="bg1"/>
                </a:solidFill>
              </a:rPr>
              <a:t>no matter it’s size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675</Words>
  <Application>Microsoft Office PowerPoint</Application>
  <PresentationFormat>On-screen Show (4:3)</PresentationFormat>
  <Paragraphs>176</Paragraphs>
  <Slides>96</Slides>
  <Notes>7</Notes>
  <HiddenSlides>0</HiddenSlides>
  <MMClips>7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Symbol</vt:lpstr>
      <vt:lpstr>Times New Roman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 Whole height is to her Lower Part as Her Lower Part is to her Upper Part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Schneider</dc:creator>
  <cp:lastModifiedBy>Michael</cp:lastModifiedBy>
  <cp:revision>268</cp:revision>
  <dcterms:created xsi:type="dcterms:W3CDTF">2009-11-15T15:36:20Z</dcterms:created>
  <dcterms:modified xsi:type="dcterms:W3CDTF">2022-01-16T02:06:56Z</dcterms:modified>
</cp:coreProperties>
</file>